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07" r:id="rId1"/>
    <p:sldMasterId id="2147483696" r:id="rId2"/>
    <p:sldMasterId id="2147483708" r:id="rId3"/>
  </p:sldMasterIdLst>
  <p:notesMasterIdLst>
    <p:notesMasterId r:id="rId12"/>
  </p:notesMasterIdLst>
  <p:handoutMasterIdLst>
    <p:handoutMasterId r:id="rId13"/>
  </p:handoutMasterIdLst>
  <p:sldIdLst>
    <p:sldId id="481" r:id="rId4"/>
    <p:sldId id="483" r:id="rId5"/>
    <p:sldId id="475" r:id="rId6"/>
    <p:sldId id="476" r:id="rId7"/>
    <p:sldId id="478" r:id="rId8"/>
    <p:sldId id="479" r:id="rId9"/>
    <p:sldId id="477" r:id="rId10"/>
    <p:sldId id="48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itchFamily="34" charset="0"/>
        <a:ea typeface="Heiti TC Light" charset="-120"/>
        <a:cs typeface="+mn-cs"/>
        <a:sym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606D8"/>
    <a:srgbClr val="FFFFFF"/>
    <a:srgbClr val="FF0066"/>
    <a:srgbClr val="0000FF"/>
    <a:srgbClr val="FF3300"/>
    <a:srgbClr val="99CCFF"/>
    <a:srgbClr val="0066FF"/>
    <a:srgbClr val="017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10" autoAdjust="0"/>
  </p:normalViewPr>
  <p:slideViewPr>
    <p:cSldViewPr>
      <p:cViewPr>
        <p:scale>
          <a:sx n="100" d="100"/>
          <a:sy n="100" d="100"/>
        </p:scale>
        <p:origin x="-2818" y="-4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1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87" y="-82"/>
      </p:cViewPr>
      <p:guideLst>
        <p:guide orient="horz" pos="2880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y_cheng\Desktop\&#27861;&#35498;&#26371;&#36039;&#26009;\2020\20200818\&#26032;&#24040;Q2&#27861;&#35498;&#26371;&#38651;&#23376;&#27284;-202008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TW"/>
  <c:style val="19"/>
  <c:chart>
    <c:plotArea>
      <c:layout/>
      <c:barChart>
        <c:barDir val="col"/>
        <c:grouping val="stacked"/>
        <c:ser>
          <c:idx val="1"/>
          <c:order val="0"/>
          <c:tx>
            <c:strRef>
              <c:f>各事業處營收佔比!$A$19</c:f>
              <c:strCache>
                <c:ptCount val="1"/>
                <c:pt idx="0">
                  <c:v>微動開關</c:v>
                </c:pt>
              </c:strCache>
            </c:strRef>
          </c:tx>
          <c:dLbls>
            <c:showVal val="1"/>
          </c:dLbls>
          <c:cat>
            <c:strRef>
              <c:f>各事業處營收佔比!$D$17:$K$17</c:f>
              <c:strCache>
                <c:ptCount val="8"/>
                <c:pt idx="0">
                  <c:v>2018 Q3</c:v>
                </c:pt>
                <c:pt idx="1">
                  <c:v>2018 Q4</c:v>
                </c:pt>
                <c:pt idx="2">
                  <c:v>2019 Q1</c:v>
                </c:pt>
                <c:pt idx="3">
                  <c:v>2019 Q2</c:v>
                </c:pt>
                <c:pt idx="4">
                  <c:v>2019 Q3</c:v>
                </c:pt>
                <c:pt idx="5">
                  <c:v>2019 Q4</c:v>
                </c:pt>
                <c:pt idx="6">
                  <c:v>2020 Q1</c:v>
                </c:pt>
                <c:pt idx="7">
                  <c:v>2020 Q2</c:v>
                </c:pt>
              </c:strCache>
            </c:strRef>
          </c:cat>
          <c:val>
            <c:numRef>
              <c:f>各事業處營收佔比!$D$19:$K$19</c:f>
              <c:numCache>
                <c:formatCode>0.00%</c:formatCode>
                <c:ptCount val="8"/>
                <c:pt idx="0">
                  <c:v>0.3854435806041217</c:v>
                </c:pt>
                <c:pt idx="1">
                  <c:v>0.35541011368725361</c:v>
                </c:pt>
                <c:pt idx="2">
                  <c:v>0.36769474464970348</c:v>
                </c:pt>
                <c:pt idx="3">
                  <c:v>0.42792776519004372</c:v>
                </c:pt>
                <c:pt idx="4">
                  <c:v>0.43311036198260378</c:v>
                </c:pt>
                <c:pt idx="5">
                  <c:v>0.34583225381684779</c:v>
                </c:pt>
                <c:pt idx="6">
                  <c:v>0.34239199026896977</c:v>
                </c:pt>
                <c:pt idx="7">
                  <c:v>0.42208211579428939</c:v>
                </c:pt>
              </c:numCache>
            </c:numRef>
          </c:val>
        </c:ser>
        <c:ser>
          <c:idx val="3"/>
          <c:order val="1"/>
          <c:tx>
            <c:strRef>
              <c:f>各事業處營收佔比!$A$21</c:f>
              <c:strCache>
                <c:ptCount val="1"/>
                <c:pt idx="0">
                  <c:v>電源供應器</c:v>
                </c:pt>
              </c:strCache>
            </c:strRef>
          </c:tx>
          <c:dLbls>
            <c:showVal val="1"/>
          </c:dLbls>
          <c:cat>
            <c:strRef>
              <c:f>各事業處營收佔比!$D$17:$K$17</c:f>
              <c:strCache>
                <c:ptCount val="8"/>
                <c:pt idx="0">
                  <c:v>2018 Q3</c:v>
                </c:pt>
                <c:pt idx="1">
                  <c:v>2018 Q4</c:v>
                </c:pt>
                <c:pt idx="2">
                  <c:v>2019 Q1</c:v>
                </c:pt>
                <c:pt idx="3">
                  <c:v>2019 Q2</c:v>
                </c:pt>
                <c:pt idx="4">
                  <c:v>2019 Q3</c:v>
                </c:pt>
                <c:pt idx="5">
                  <c:v>2019 Q4</c:v>
                </c:pt>
                <c:pt idx="6">
                  <c:v>2020 Q1</c:v>
                </c:pt>
                <c:pt idx="7">
                  <c:v>2020 Q2</c:v>
                </c:pt>
              </c:strCache>
            </c:strRef>
          </c:cat>
          <c:val>
            <c:numRef>
              <c:f>各事業處營收佔比!$D$21:$K$21</c:f>
              <c:numCache>
                <c:formatCode>0.00%</c:formatCode>
                <c:ptCount val="8"/>
                <c:pt idx="0">
                  <c:v>0.61455641939587835</c:v>
                </c:pt>
                <c:pt idx="1">
                  <c:v>0.64458988631274639</c:v>
                </c:pt>
                <c:pt idx="2">
                  <c:v>0.63230525535029647</c:v>
                </c:pt>
                <c:pt idx="3">
                  <c:v>0.57207223480995628</c:v>
                </c:pt>
                <c:pt idx="4">
                  <c:v>0.56688963801739622</c:v>
                </c:pt>
                <c:pt idx="5">
                  <c:v>0.65416774618315221</c:v>
                </c:pt>
                <c:pt idx="6">
                  <c:v>0.65760800973103029</c:v>
                </c:pt>
                <c:pt idx="7">
                  <c:v>0.57791788420571066</c:v>
                </c:pt>
              </c:numCache>
            </c:numRef>
          </c:val>
        </c:ser>
        <c:overlap val="100"/>
        <c:axId val="77113984"/>
        <c:axId val="77115776"/>
      </c:barChart>
      <c:catAx>
        <c:axId val="77113984"/>
        <c:scaling>
          <c:orientation val="minMax"/>
        </c:scaling>
        <c:axPos val="b"/>
        <c:tickLblPos val="nextTo"/>
        <c:crossAx val="77115776"/>
        <c:crosses val="autoZero"/>
        <c:auto val="1"/>
        <c:lblAlgn val="ctr"/>
        <c:lblOffset val="100"/>
      </c:catAx>
      <c:valAx>
        <c:axId val="77115776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7711398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baseline="0">
          <a:latin typeface="Times New Roman" pitchFamily="18" charset="0"/>
          <a:ea typeface="標楷體" pitchFamily="65" charset="-120"/>
        </a:defRPr>
      </a:pPr>
      <a:endParaRPr lang="zh-TW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279A7B6D-1A2C-4660-BD05-70DDE92DAE70}" type="datetime1">
              <a:rPr lang="zh-TW" altLang="en-US"/>
              <a:pPr>
                <a:defRPr/>
              </a:pPr>
              <a:t>2020/8/4</a:t>
            </a:fld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FE9FB9A0-AE75-4E13-BFB0-2BE2E110AE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B2D9534D-15B0-47CC-9372-A0C959E6F218}" type="datetime1">
              <a:rPr lang="zh-TW" altLang="en-US"/>
              <a:pPr>
                <a:defRPr/>
              </a:pPr>
              <a:t>2020/8/4</a:t>
            </a:fld>
            <a:endParaRPr lang="en-US" altLang="zh-TW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343401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 i="0">
                <a:latin typeface="Calibri" pitchFamily="34" charset="0"/>
              </a:defRPr>
            </a:lvl1pPr>
          </a:lstStyle>
          <a:p>
            <a:pPr>
              <a:defRPr/>
            </a:pPr>
            <a:fld id="{5CFD62E5-F9D7-41F0-90DE-EB32247BED9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charset="0"/>
        <a:ea typeface="新細明體" pitchFamily="18" charset="-12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929108-335C-4D0C-85B2-99AE2D7F4406}" type="slidenum">
              <a:rPr lang="zh-CN" altLang="en-US" smtClean="0"/>
              <a:pPr/>
              <a:t>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FD62E5-F9D7-41F0-90DE-EB32247BED92}" type="slidenum">
              <a:rPr lang="zh-TW" altLang="en-US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Calibri" pitchFamily="34" charset="0"/>
              <a:cs typeface="MS PGothic" pitchFamily="34" charset="-128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CB270F-5B79-486F-978B-A0059726796C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4E81945-F50A-4E18-BF23-91688C859104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3FB98C61-94C6-4AFB-B8B2-640B9D0897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8676AB5-4152-4E88-967E-479A55E3AE53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92B1F58-E843-4226-A9A2-5EAEE8B64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A7B31A-E4EC-4516-8D06-1BDA8BC10764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DDBFD60-E9E1-4F2B-975C-50A2C79697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F4382D-3985-4297-ABE3-5CE554716AD3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09060E8-BBFF-4D42-B632-7E8B79A352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7DF3620-FFCB-4C13-A9D9-4987B0A7EFD4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94B87B9-9208-43E4-B8C7-FB3CDB216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993B091-C43C-4654-8A43-EAA69FF97A23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9468193-9D54-4B13-AE35-818C6B3CAEE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0955051-D87A-4B11-B579-85A86EF67841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6B435E9-0FA4-4910-857E-C736F457A0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A3B06C1D-B4A6-4A9A-9A75-4E328887BAA4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C004169-8151-45CD-B4BF-8630BD14C0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FFF9FB1-5435-4B32-A580-03E71810E32B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9157E90-12CC-4B32-9703-E6F4B5451B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0314AB-027F-4AE6-B5E8-67BC217122D6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3488CDF-8B9F-4CBD-8587-13EC5F1D86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D8651ECE-EB54-41DD-A849-EB2A6FA6B8E7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E175E55-4DB3-4DFA-9BDD-90104184910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直排標題及文字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A653D9-3133-432C-9FF5-FAB88D4D3CAE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2FE9C0C-D0EC-4FA7-98E2-3BD31ABCB6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" descr="bgk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5A0DE81-1E08-4663-9772-E3E99199CE4A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89C36F0-9CBD-403C-8B81-9FC0215A00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2C1F9F6-A957-4247-8233-B5D801F68D70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ECBFC4B5-7054-4C39-95D3-C5F79C7219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A6E1D8A-6864-40E4-B9B2-5E868EAD42D6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6AA94B6-B161-4077-8C62-FB56ADFB6D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841B743-12E6-4EEB-B8DA-76C9DB03BBE2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54BE7EF2-2AD9-4E80-B492-02B999DB1E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7329605-CE75-40ED-972A-B7ED8CBACD49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898808AB-2B60-46DC-80AB-3F4D2C3A64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6B613C9D-48CF-4547-B447-3E61805E3AB6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0B40920-B543-4A97-B40A-AB264736C9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F6CC572C-06D3-4002-81DC-700A80DE27EF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05788721-EA65-458B-80A1-490201957C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9CD9A74-B8D1-41AC-AC59-E93A097043F2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154230A1-5CF5-4B16-9767-D9EE282867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25E36AB-7E46-4AF2-B019-1892478550F8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2554FA46-936B-46D1-A3B0-0D08BF2166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73B2D4C8-A77F-46F1-AC1B-08FA1CA17EA6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C5BAEB7E-E303-4A3D-ABE0-F00D68EC85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4F6A9C2C-76C7-46B5-8C60-9708E919F0C0}" type="datetime1">
              <a:rPr lang="zh-TW" altLang="en-US" smtClean="0"/>
              <a:pPr>
                <a:defRPr/>
              </a:pPr>
              <a:t>2020/8/4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3400" b="1" i="1">
                <a:latin typeface="Calibri" pitchFamily="34" charset="0"/>
              </a:defRPr>
            </a:lvl1pPr>
          </a:lstStyle>
          <a:p>
            <a:pPr>
              <a:defRPr/>
            </a:pPr>
            <a:fld id="{B5586C4B-740D-4F98-9CE9-C360E2CD7A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09" r:id="rId1"/>
    <p:sldLayoutId id="2147486810" r:id="rId2"/>
    <p:sldLayoutId id="2147486811" r:id="rId3"/>
    <p:sldLayoutId id="2147486812" r:id="rId4"/>
    <p:sldLayoutId id="2147486813" r:id="rId5"/>
    <p:sldLayoutId id="2147486814" r:id="rId6"/>
    <p:sldLayoutId id="2147486815" r:id="rId7"/>
    <p:sldLayoutId id="2147486816" r:id="rId8"/>
    <p:sldLayoutId id="2147486817" r:id="rId9"/>
    <p:sldLayoutId id="2147486818" r:id="rId10"/>
    <p:sldLayoutId id="214748681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34" r:id="rId1"/>
    <p:sldLayoutId id="2147486835" r:id="rId2"/>
    <p:sldLayoutId id="2147486836" r:id="rId3"/>
    <p:sldLayoutId id="2147486837" r:id="rId4"/>
    <p:sldLayoutId id="2147486838" r:id="rId5"/>
    <p:sldLayoutId id="2147486839" r:id="rId6"/>
    <p:sldLayoutId id="2147486840" r:id="rId7"/>
    <p:sldLayoutId id="2147486841" r:id="rId8"/>
    <p:sldLayoutId id="2147486842" r:id="rId9"/>
    <p:sldLayoutId id="2147486843" r:id="rId10"/>
    <p:sldLayoutId id="2147486844" r:id="rId11"/>
    <p:sldLayoutId id="2147486847" r:id="rId12"/>
    <p:sldLayoutId id="214748686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849" r:id="rId1"/>
    <p:sldLayoutId id="2147486850" r:id="rId2"/>
    <p:sldLayoutId id="2147486851" r:id="rId3"/>
    <p:sldLayoutId id="2147486852" r:id="rId4"/>
    <p:sldLayoutId id="2147486853" r:id="rId5"/>
    <p:sldLayoutId id="2147486854" r:id="rId6"/>
    <p:sldLayoutId id="2147486855" r:id="rId7"/>
    <p:sldLayoutId id="2147486856" r:id="rId8"/>
    <p:sldLayoutId id="2147486857" r:id="rId9"/>
    <p:sldLayoutId id="2147486858" r:id="rId10"/>
    <p:sldLayoutId id="21474868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-468560" y="2780928"/>
            <a:ext cx="673224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2020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季</a:t>
            </a:r>
            <a:endParaRPr lang="en-US" altLang="zh-TW" sz="4400" b="1" dirty="0" smtClean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b="1" dirty="0" smtClean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法人說明會</a:t>
            </a:r>
            <a:endParaRPr lang="zh-CN" altLang="en-US" sz="44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63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5888"/>
            <a:ext cx="65166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0" y="5300663"/>
            <a:ext cx="6011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新巨股票代號 </a:t>
            </a:r>
            <a:r>
              <a:rPr lang="en-US" altLang="zh-TW" sz="2800" b="1" dirty="0">
                <a:solidFill>
                  <a:srgbClr val="0606D8"/>
                </a:solidFill>
                <a:latin typeface="標楷體" pitchFamily="65" charset="-120"/>
                <a:ea typeface="標楷體" pitchFamily="65" charset="-120"/>
              </a:rPr>
              <a:t>: 2420</a:t>
            </a:r>
            <a:endParaRPr lang="zh-CN" altLang="en-US" sz="28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827584" y="1700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本公司並未發佈財務預測，本簡報所作有關本公司財務上、業務上、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Q&amp;A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說明，若涉及未來公司經營與產業發展上之見解，可能與未來實際結果存有差異。此差異其造成之原因可能包括市場需求變化、價格波動、競爭行為、國際經濟狀況、匯率波動、上下游供應鏈等其他各種本公司所不能掌握之風險因素。 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67744" y="3326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免責聲明 </a:t>
            </a:r>
            <a:r>
              <a:rPr lang="en-US" altLang="zh-TW" sz="32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矩形 2"/>
          <p:cNvSpPr>
            <a:spLocks noChangeArrowheads="1"/>
          </p:cNvSpPr>
          <p:nvPr/>
        </p:nvSpPr>
        <p:spPr bwMode="auto">
          <a:xfrm>
            <a:off x="1619672" y="476672"/>
            <a:ext cx="38884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2020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上半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年度營運表現</a:t>
            </a:r>
            <a:endParaRPr lang="en-US" altLang="zh-TW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467544" y="6165304"/>
            <a:ext cx="29450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6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6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2" y="1628800"/>
          <a:ext cx="8122975" cy="4356000"/>
        </p:xfrm>
        <a:graphic>
          <a:graphicData uri="http://schemas.openxmlformats.org/drawingml/2006/table">
            <a:tbl>
              <a:tblPr/>
              <a:tblGrid>
                <a:gridCol w="3024336"/>
                <a:gridCol w="1152128"/>
                <a:gridCol w="936104"/>
                <a:gridCol w="72008"/>
                <a:gridCol w="1080120"/>
                <a:gridCol w="936104"/>
                <a:gridCol w="72008"/>
                <a:gridCol w="850167"/>
              </a:tblGrid>
              <a:tr h="396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5797" marR="5797" marT="57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1,114,758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1,302,826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-14.44%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416,005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37.32%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483,473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37.11%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-13.95%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210,651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18.90%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238,920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18.34%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-11.83%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205,354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18.42%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244,553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18.77%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-16.03%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32,606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56,134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4.31%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-41.91%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237,960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21.35%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300,687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23.08%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-20.86%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195,311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238,197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18.28%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-18.00%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淨利</a:t>
                      </a:r>
                      <a:r>
                        <a:rPr lang="en-US" altLang="zh-TW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195,282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17.52%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237,365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18.22%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797" marR="5797" marT="57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1.28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37753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2020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第二季營運表現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2"/>
          <p:cNvSpPr>
            <a:spLocks noChangeArrowheads="1"/>
          </p:cNvSpPr>
          <p:nvPr/>
        </p:nvSpPr>
        <p:spPr bwMode="auto">
          <a:xfrm>
            <a:off x="395536" y="6165304"/>
            <a:ext cx="242726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註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資料來源</a:t>
            </a:r>
            <a:r>
              <a:rPr lang="en-US" altLang="zh-TW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zh-TW" altLang="en-US" sz="13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合併綜合損益表</a:t>
            </a:r>
            <a:endParaRPr lang="zh-TW" altLang="en-US" sz="1300" dirty="0">
              <a:solidFill>
                <a:schemeClr val="tx1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536" y="1628798"/>
          <a:ext cx="8280922" cy="4392487"/>
        </p:xfrm>
        <a:graphic>
          <a:graphicData uri="http://schemas.openxmlformats.org/drawingml/2006/table">
            <a:tbl>
              <a:tblPr/>
              <a:tblGrid>
                <a:gridCol w="2016225"/>
                <a:gridCol w="792088"/>
                <a:gridCol w="792088"/>
                <a:gridCol w="72008"/>
                <a:gridCol w="733952"/>
                <a:gridCol w="759718"/>
                <a:gridCol w="75972"/>
                <a:gridCol w="662605"/>
                <a:gridCol w="72008"/>
                <a:gridCol w="708851"/>
                <a:gridCol w="835688"/>
                <a:gridCol w="75972"/>
                <a:gridCol w="683747"/>
              </a:tblGrid>
              <a:tr h="3993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成長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3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4412" marR="4412" marT="4412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營業收入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562,112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552,646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1.71%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658,717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100.00%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-14.67%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營業毛利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212,988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37.89%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203,017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36.74%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4.91%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241,844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36.71%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-11.93%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營業費用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96,618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17.19%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114,033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20.63%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-15.27%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124,568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18.91%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-22.44%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營業淨利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116,370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20.70%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88,984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16.10%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30.78%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117,276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17.80%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-0.77%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營業外收入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支出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5,264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27,342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4.95%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-80.75%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24,360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3.70%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-78.39%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稅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121,634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21.64%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116,326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21.05%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4.56%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141,636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21.50%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-14.12%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本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期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100,449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17.87%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94,862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17.17%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5.89%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112,436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17.07%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-10.66%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淨利</a:t>
                      </a:r>
                      <a:r>
                        <a:rPr lang="en-US" altLang="zh-TW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</a:t>
                      </a:r>
                      <a:r>
                        <a:rPr lang="zh-TW" altLang="en-US" sz="1300" b="0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公司</a:t>
                      </a:r>
                      <a:endParaRPr lang="en-US" sz="1300" b="0" i="0" u="none" strike="noStrike" dirty="0">
                        <a:solidFill>
                          <a:srgbClr val="0070C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100,865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17.94%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94,417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17.08%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6.83%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112,144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17.02%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-10.06%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931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每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股盈餘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歸屬母公司</a:t>
                      </a:r>
                      <a:r>
                        <a:rPr lang="en-US" altLang="zh-TW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r>
                        <a:rPr lang="en-US" altLang="zh-TW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4412" marR="4412" marT="44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0.73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74168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合併綜合損益表</a:t>
            </a:r>
            <a:r>
              <a:rPr lang="en-US" altLang="zh-TW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營業外收入及支出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23528" y="1628801"/>
          <a:ext cx="8530802" cy="4392485"/>
        </p:xfrm>
        <a:graphic>
          <a:graphicData uri="http://schemas.openxmlformats.org/drawingml/2006/table">
            <a:tbl>
              <a:tblPr/>
              <a:tblGrid>
                <a:gridCol w="2520280"/>
                <a:gridCol w="1440160"/>
                <a:gridCol w="72008"/>
                <a:gridCol w="1440160"/>
                <a:gridCol w="72008"/>
                <a:gridCol w="1440160"/>
                <a:gridCol w="72008"/>
                <a:gridCol w="1474018"/>
              </a:tblGrid>
              <a:tr h="10320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季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上半年度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上半年度</a:t>
                      </a:r>
                      <a:endParaRPr lang="en-US" altLang="zh-TW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737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其他收入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31,894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29,007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61,942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58,258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利益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(36)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(1,434)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外幣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兌換利益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損失</a:t>
                      </a:r>
                      <a:r>
                        <a:rPr lang="en-US" altLang="zh-TW" sz="1600" b="0" i="0" u="none" strike="noStrike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(21,594)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(16,895)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8,439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財務成本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(5,000)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(5,508)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(11,007)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(11,172)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3735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營業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外收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支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altLang="zh-TW" sz="16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5066" marR="5066" marT="5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5,264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24,360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32,606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56,134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1198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合併資產負債表</a:t>
            </a:r>
            <a:endParaRPr lang="en-US" altLang="zh-TW" sz="2800" b="1" dirty="0" smtClean="0">
              <a:solidFill>
                <a:schemeClr val="accent1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2000" b="1" dirty="0">
              <a:solidFill>
                <a:srgbClr val="0606D8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5" y="1628804"/>
          <a:ext cx="7632848" cy="4400236"/>
        </p:xfrm>
        <a:graphic>
          <a:graphicData uri="http://schemas.openxmlformats.org/drawingml/2006/table">
            <a:tbl>
              <a:tblPr/>
              <a:tblGrid>
                <a:gridCol w="2170123"/>
                <a:gridCol w="1721132"/>
                <a:gridCol w="74832"/>
                <a:gridCol w="1870796"/>
                <a:gridCol w="74832"/>
                <a:gridCol w="1721133"/>
              </a:tblGrid>
              <a:tr h="3572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新台幣千元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2020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31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2019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年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日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5728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金額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現金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1,198,710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977,525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597,032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應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收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帳款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340,630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451,468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387,751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存貨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736,332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634,630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694,046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其他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193,699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231,484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287,770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流動資產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3,548,125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3,580,917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3,617,515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資產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總計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6,017,496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5,876,024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5,584,114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流動負債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1,718,899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1,425,195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1,332,702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  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非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流動</a:t>
                      </a:r>
                      <a:r>
                        <a:rPr lang="zh-TW" alt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負債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1,300,773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1,328,853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1,356,591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4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負債總計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3,019,672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2,754,048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6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2,689,293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792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 權益總計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7495" marR="7495" marT="74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2,997,824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3,121,976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2,894,821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1547664" y="476672"/>
            <a:ext cx="69127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事業處合併營收比重</a:t>
            </a:r>
            <a:endParaRPr lang="en-US" altLang="zh-TW" sz="2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/>
        </p:nvGraphicFramePr>
        <p:xfrm>
          <a:off x="611560" y="1556792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08920"/>
            <a:ext cx="57961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提問與</a:t>
            </a:r>
            <a:r>
              <a:rPr lang="zh-TW" alt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7524" name="Picture 2" descr="http://192.168.200.249/zpkm/aa30/HRM/welcome/a_cis/ZIPPY%E8%A6%8F%E7%AF%84/%E9%80%8F%E6%98%8E/CIS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516688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自訂設計">
  <a:themeElements>
    <a:clrScheme name="24_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4_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4_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4_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9030</TotalTime>
  <Pages>0</Pages>
  <Words>661</Words>
  <Characters>0</Characters>
  <Application>Microsoft Office PowerPoint</Application>
  <PresentationFormat>如螢幕大小 (4:3)</PresentationFormat>
  <Lines>0</Lines>
  <Paragraphs>281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24_自訂設計</vt:lpstr>
      <vt:lpstr>自訂設計</vt:lpstr>
      <vt:lpstr>1_自訂設計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hope</dc:creator>
  <cp:lastModifiedBy>Ray</cp:lastModifiedBy>
  <cp:revision>463</cp:revision>
  <dcterms:modified xsi:type="dcterms:W3CDTF">2020-08-04T02:36:15Z</dcterms:modified>
</cp:coreProperties>
</file>